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3" r:id="rId56"/>
    <p:sldId id="311" r:id="rId57"/>
    <p:sldId id="312" r:id="rId58"/>
    <p:sldId id="314" r:id="rId59"/>
    <p:sldId id="315" r:id="rId60"/>
    <p:sldId id="316" r:id="rId6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58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02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0624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844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4878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45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243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35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04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38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27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84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20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35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6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4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46A22-D6DA-42FB-9ADA-B2515A3021E8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EF2536-18EB-4A7A-A4F8-90FB350E1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0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A52699-AAC8-43EB-8F3F-A92235F0B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8197" y="2838157"/>
            <a:ext cx="8915399" cy="2262781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СОВРЕМЕННЫЕ МЕТОДЫ КЛИНИЧЕСКОЙ И АППАРАТУРНОЙ ОЦЕНКИ ВНУТРИКОСТНЫХ ДЕНТАЛЬНЫХ ИМПЛАНТАТОВ</a:t>
            </a:r>
            <a:b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7527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2B13F58-07F0-4154-B871-C29050B6F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7520" y="1162929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Рентгенологическое обследование включает </a:t>
            </a:r>
            <a:r>
              <a:rPr lang="ru-RU" sz="3600" b="1" dirty="0" err="1"/>
              <a:t>ортопантомографию</a:t>
            </a:r>
            <a:r>
              <a:rPr lang="ru-RU" sz="3600" b="1" dirty="0"/>
              <a:t>, прицельную </a:t>
            </a:r>
            <a:r>
              <a:rPr lang="ru-RU" sz="3600" b="1" dirty="0" err="1"/>
              <a:t>внутриротовую</a:t>
            </a:r>
            <a:r>
              <a:rPr lang="ru-RU" sz="3600" b="1" dirty="0"/>
              <a:t> рентгенографию и КТ.</a:t>
            </a:r>
          </a:p>
        </p:txBody>
      </p:sp>
    </p:spTree>
    <p:extLst>
      <p:ext uri="{BB962C8B-B14F-4D97-AF65-F5344CB8AC3E}">
        <p14:creationId xmlns:p14="http://schemas.microsoft.com/office/powerpoint/2010/main" val="3112115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AA0CA4-899E-4B00-A8E0-FB38DCF25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3618" y="1233268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Установку имплантатов производят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использовании </a:t>
            </a:r>
            <a:r>
              <a:rPr lang="ru-RU" sz="3200" b="1" dirty="0">
                <a:solidFill>
                  <a:srgbClr val="FF0000"/>
                </a:solidFill>
              </a:rPr>
              <a:t>динамометрического ключа для </a:t>
            </a:r>
            <a:r>
              <a:rPr lang="ru-RU" sz="3200" b="1" dirty="0" err="1">
                <a:solidFill>
                  <a:srgbClr val="FF0000"/>
                </a:solidFill>
              </a:rPr>
              <a:t>торк</a:t>
            </a:r>
            <a:r>
              <a:rPr lang="ru-RU" sz="3200" b="1" dirty="0">
                <a:solidFill>
                  <a:srgbClr val="FF0000"/>
                </a:solidFill>
              </a:rPr>
              <a:t>-тестирования их первичной стабильности</a:t>
            </a:r>
          </a:p>
        </p:txBody>
      </p:sp>
    </p:spTree>
    <p:extLst>
      <p:ext uri="{BB962C8B-B14F-4D97-AF65-F5344CB8AC3E}">
        <p14:creationId xmlns:p14="http://schemas.microsoft.com/office/powerpoint/2010/main" val="843091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40828FD-FFFE-449D-8A29-1ECFAB4BA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3278" y="501745"/>
            <a:ext cx="9171380" cy="62085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i="1" dirty="0">
                <a:solidFill>
                  <a:srgbClr val="FF0000"/>
                </a:solidFill>
              </a:rPr>
              <a:t>Частотно-резонансное тестирование </a:t>
            </a:r>
            <a:r>
              <a:rPr lang="ru-RU" sz="3200" b="1" dirty="0">
                <a:solidFill>
                  <a:srgbClr val="FF0000"/>
                </a:solidFill>
              </a:rPr>
              <a:t>имплантатов </a:t>
            </a:r>
          </a:p>
          <a:p>
            <a:pPr marL="0" indent="0">
              <a:buNone/>
            </a:pPr>
            <a:r>
              <a:rPr lang="ru-RU" sz="2800" dirty="0"/>
              <a:t>проводят с помощью прибора «</a:t>
            </a:r>
            <a:r>
              <a:rPr lang="ru-RU" sz="2800" dirty="0" err="1"/>
              <a:t>Osstell</a:t>
            </a:r>
            <a:r>
              <a:rPr lang="ru-RU" sz="2800" dirty="0"/>
              <a:t> </a:t>
            </a:r>
            <a:r>
              <a:rPr lang="ru-RU" sz="2800" dirty="0" err="1"/>
              <a:t>mentor</a:t>
            </a:r>
            <a:r>
              <a:rPr lang="ru-RU" sz="2800" dirty="0"/>
              <a:t>» (Швеция) после присоединения специально изготовленных фирмой - производителем магнитных </a:t>
            </a:r>
            <a:r>
              <a:rPr lang="ru-RU" sz="2800" dirty="0" err="1"/>
              <a:t>трансдукторов</a:t>
            </a:r>
            <a:r>
              <a:rPr lang="ru-RU" sz="2800" dirty="0"/>
              <a:t> для имплантатов (на сегодняшний день насчитывают более 40 систем). Магнитный излучатель воздействует на </a:t>
            </a:r>
            <a:r>
              <a:rPr lang="ru-RU" sz="2800" dirty="0" err="1"/>
              <a:t>трансдуктор</a:t>
            </a:r>
            <a:r>
              <a:rPr lang="ru-RU" sz="2800" dirty="0"/>
              <a:t>, а встроенный в него детектор регистрирует частоту колебаний имплантата и тканей и трансформирует данные в шкалу коэффициентов стабильности имплантатов (ISQ).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771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2F3E7D-7E69-4CF2-A918-B892C940A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1076" y="487679"/>
            <a:ext cx="9630923" cy="5856849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800" dirty="0"/>
              <a:t>Метод частотно-резонансного анализа имплантатов предложен N. </a:t>
            </a:r>
            <a:r>
              <a:rPr lang="ru-RU" sz="2800" dirty="0" err="1"/>
              <a:t>Meredith</a:t>
            </a:r>
            <a:r>
              <a:rPr lang="ru-RU" sz="2800" dirty="0"/>
              <a:t> в 1997 году. В клинической практике используют прибор «</a:t>
            </a:r>
            <a:r>
              <a:rPr lang="ru-RU" sz="2800" dirty="0" err="1"/>
              <a:t>Osstell</a:t>
            </a:r>
            <a:r>
              <a:rPr lang="ru-RU" sz="2800" dirty="0"/>
              <a:t> </a:t>
            </a:r>
            <a:r>
              <a:rPr lang="ru-RU" sz="2800" dirty="0" err="1"/>
              <a:t>mentor</a:t>
            </a:r>
            <a:r>
              <a:rPr lang="ru-RU" sz="2800" dirty="0"/>
              <a:t>». </a:t>
            </a:r>
          </a:p>
          <a:p>
            <a:pPr marL="0" indent="457200">
              <a:buNone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Прибор состоит из </a:t>
            </a:r>
            <a:r>
              <a:rPr lang="ru-RU" sz="2800" dirty="0"/>
              <a:t>приборного блока с компьютерным анализатором, излучателя-приемника электромагнитного поля и намагниченного штифта, присоединяемого к имплантату. </a:t>
            </a:r>
          </a:p>
        </p:txBody>
      </p:sp>
    </p:spTree>
    <p:extLst>
      <p:ext uri="{BB962C8B-B14F-4D97-AF65-F5344CB8AC3E}">
        <p14:creationId xmlns:p14="http://schemas.microsoft.com/office/powerpoint/2010/main" val="3431818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6ACA09-C505-4CC4-AE5C-DFE694817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6498" y="740899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Метод основан на </a:t>
            </a:r>
            <a:r>
              <a:rPr lang="ru-RU" sz="2800" dirty="0"/>
              <a:t>регистрации резонансных электромагнитных колебаний имплантата и окружающей кости при воздействии на них электромагнитного поля посредством намагниченного штифта. Устойчивость выражают в единицах коэффициента стабильности имплантата (</a:t>
            </a:r>
            <a:r>
              <a:rPr lang="ru-RU" sz="2800" dirty="0" err="1"/>
              <a:t>Implant</a:t>
            </a:r>
            <a:r>
              <a:rPr lang="ru-RU" sz="2800" dirty="0"/>
              <a:t> </a:t>
            </a:r>
            <a:r>
              <a:rPr lang="ru-RU" sz="2800" dirty="0" err="1"/>
              <a:t>Stability</a:t>
            </a:r>
            <a:r>
              <a:rPr lang="ru-RU" sz="2800" dirty="0"/>
              <a:t> </a:t>
            </a:r>
            <a:r>
              <a:rPr lang="ru-RU" sz="2800" dirty="0" err="1"/>
              <a:t>Quotient</a:t>
            </a:r>
            <a:r>
              <a:rPr lang="ru-RU" sz="2800" dirty="0"/>
              <a:t>, ISQ) по шкале от одного до ста.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64748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5C96FFD-FCAB-4BC6-AC45-70F3A77CE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950" y="619125"/>
            <a:ext cx="9447212" cy="5619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Подвижность зубов при оценке состояния пародонта оценивают с помощью </a:t>
            </a:r>
            <a:r>
              <a:rPr lang="ru-RU" sz="2800" dirty="0" err="1"/>
              <a:t>периотестометрии</a:t>
            </a:r>
            <a:r>
              <a:rPr lang="ru-RU" sz="2800" dirty="0"/>
              <a:t>, тот же метод подходит для оценки подвижности имплантатов. </a:t>
            </a:r>
          </a:p>
          <a:p>
            <a:pPr marL="0" indent="0">
              <a:buNone/>
            </a:pPr>
            <a:r>
              <a:rPr lang="ru-RU" sz="2800" i="1" dirty="0" err="1"/>
              <a:t>Периотестометрию</a:t>
            </a:r>
            <a:r>
              <a:rPr lang="ru-RU" sz="2800" i="1" dirty="0"/>
              <a:t> </a:t>
            </a:r>
            <a:r>
              <a:rPr lang="ru-RU" sz="2800" dirty="0"/>
              <a:t>имплантатов проводят с помощью прибора «</a:t>
            </a:r>
            <a:r>
              <a:rPr lang="ru-RU" sz="2800" dirty="0" err="1"/>
              <a:t>Периотест</a:t>
            </a:r>
            <a:r>
              <a:rPr lang="ru-RU" sz="2800" dirty="0"/>
              <a:t> 3218», он вычисляет способность тканей вокруг зуба или имплантата к возвращению в исходное состояние после действия на зуб или имплантат определённой внешней нагрузки.</a:t>
            </a:r>
          </a:p>
        </p:txBody>
      </p:sp>
    </p:spTree>
    <p:extLst>
      <p:ext uri="{BB962C8B-B14F-4D97-AF65-F5344CB8AC3E}">
        <p14:creationId xmlns:p14="http://schemas.microsoft.com/office/powerpoint/2010/main" val="2957992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62F77B4-47C2-4C61-8EED-C9E47F917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33450"/>
            <a:ext cx="8915400" cy="49777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dirty="0"/>
              <a:t>Рабочий элемент в наконечнике - боёк - включает </a:t>
            </a:r>
            <a:r>
              <a:rPr lang="ru-RU" sz="3200" dirty="0" err="1"/>
              <a:t>пьезоэлемент</a:t>
            </a:r>
            <a:r>
              <a:rPr lang="ru-RU" sz="3200" dirty="0"/>
              <a:t>, работающий в двух режимах: генераторном и приёмном.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Генераторный режим </a:t>
            </a:r>
            <a:r>
              <a:rPr lang="ru-RU" sz="3200" dirty="0"/>
              <a:t>- возбуждение механического ударного импульса и передача его бойку.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Приёмный режим </a:t>
            </a:r>
            <a:r>
              <a:rPr lang="ru-RU" sz="3200" dirty="0"/>
              <a:t>- приём отклика механической системы и передача его для анализа в микропроцессорную часть.</a:t>
            </a:r>
          </a:p>
        </p:txBody>
      </p:sp>
    </p:spTree>
    <p:extLst>
      <p:ext uri="{BB962C8B-B14F-4D97-AF65-F5344CB8AC3E}">
        <p14:creationId xmlns:p14="http://schemas.microsoft.com/office/powerpoint/2010/main" val="1054590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BF9AB52-101B-4645-90D0-301D8A851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2700" y="590550"/>
            <a:ext cx="8951912" cy="5320672"/>
          </a:xfrm>
        </p:spPr>
        <p:txBody>
          <a:bodyPr>
            <a:normAutofit fontScale="92500"/>
          </a:bodyPr>
          <a:lstStyle/>
          <a:p>
            <a:pPr marL="0" indent="457200">
              <a:buNone/>
            </a:pPr>
            <a:r>
              <a:rPr lang="ru-RU" sz="3200" b="1" dirty="0">
                <a:solidFill>
                  <a:srgbClr val="FF0000"/>
                </a:solidFill>
              </a:rPr>
              <a:t>Физический принцип работы прибора </a:t>
            </a:r>
            <a:r>
              <a:rPr lang="ru-RU" sz="3200" dirty="0"/>
              <a:t>заключается в преображении электрического импульса в механический. </a:t>
            </a:r>
          </a:p>
          <a:p>
            <a:pPr marL="0" indent="457200">
              <a:buNone/>
            </a:pPr>
            <a:r>
              <a:rPr lang="ru-RU" sz="3200" dirty="0"/>
              <a:t>Исследуемый зуб (</a:t>
            </a:r>
            <a:r>
              <a:rPr lang="ru-RU" sz="3200" dirty="0" err="1"/>
              <a:t>имп-лантат</a:t>
            </a:r>
            <a:r>
              <a:rPr lang="ru-RU" sz="3200" dirty="0"/>
              <a:t>) перкутируют бойком наконечника через равные промежутки времени (250 </a:t>
            </a:r>
            <a:r>
              <a:rPr lang="ru-RU" sz="3200" dirty="0" err="1"/>
              <a:t>мс</a:t>
            </a:r>
            <a:r>
              <a:rPr lang="ru-RU" sz="3200" dirty="0"/>
              <a:t>) с </a:t>
            </a:r>
            <a:r>
              <a:rPr lang="ru-RU" sz="3200" dirty="0" err="1"/>
              <a:t>атравматичным</a:t>
            </a:r>
            <a:r>
              <a:rPr lang="ru-RU" sz="3200" dirty="0"/>
              <a:t> усилием на уровне между режущей (жевательной) поверхностью зуба (или коронки) и экватором. Результаты отображаются </a:t>
            </a:r>
            <a:r>
              <a:rPr lang="ru-RU" sz="3200" b="1" dirty="0">
                <a:solidFill>
                  <a:srgbClr val="FF0000"/>
                </a:solidFill>
              </a:rPr>
              <a:t>в виде индекса</a:t>
            </a:r>
          </a:p>
        </p:txBody>
      </p:sp>
    </p:spTree>
    <p:extLst>
      <p:ext uri="{BB962C8B-B14F-4D97-AF65-F5344CB8AC3E}">
        <p14:creationId xmlns:p14="http://schemas.microsoft.com/office/powerpoint/2010/main" val="1815533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180126-7B02-455A-8FE7-0DFFFF392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962" y="685800"/>
            <a:ext cx="9698038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 err="1">
                <a:solidFill>
                  <a:srgbClr val="FF0000"/>
                </a:solidFill>
              </a:rPr>
              <a:t>Гнатодинамометрию</a:t>
            </a:r>
            <a:r>
              <a:rPr lang="ru-RU" sz="3200" i="1" dirty="0"/>
              <a:t> </a:t>
            </a:r>
            <a:r>
              <a:rPr lang="ru-RU" sz="3200" dirty="0"/>
              <a:t>можно выполнить с помощью отечественного </a:t>
            </a:r>
            <a:r>
              <a:rPr lang="ru-RU" sz="3200" dirty="0" err="1"/>
              <a:t>гнатодинамометра</a:t>
            </a:r>
            <a:r>
              <a:rPr lang="ru-RU" sz="3200" dirty="0"/>
              <a:t> «Визир Э1000» (Россия). Измерения проводят до субъективного желания пациента прекратить давление на имплантат. Она позволяет определить в ньютонах устойчивость тканей вокруг зуба или имплантата к функциональным нагрузкам.</a:t>
            </a:r>
          </a:p>
        </p:txBody>
      </p:sp>
    </p:spTree>
    <p:extLst>
      <p:ext uri="{BB962C8B-B14F-4D97-AF65-F5344CB8AC3E}">
        <p14:creationId xmlns:p14="http://schemas.microsoft.com/office/powerpoint/2010/main" val="2169630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D272CB-40E0-424E-AF0E-5E5C6AEAA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0" y="247650"/>
            <a:ext cx="9332912" cy="5663572"/>
          </a:xfrm>
        </p:spPr>
        <p:txBody>
          <a:bodyPr>
            <a:normAutofit fontScale="92500" lnSpcReduction="10000"/>
          </a:bodyPr>
          <a:lstStyle/>
          <a:p>
            <a:pPr marL="0" indent="457200">
              <a:buNone/>
            </a:pPr>
            <a:r>
              <a:rPr lang="ru-RU" sz="2800" dirty="0"/>
              <a:t>Критерием является </a:t>
            </a:r>
            <a:r>
              <a:rPr lang="ru-RU" sz="2800" b="1" dirty="0">
                <a:solidFill>
                  <a:srgbClr val="FF0000"/>
                </a:solidFill>
              </a:rPr>
              <a:t>появление неприятных ощущений или боли </a:t>
            </a:r>
            <a:r>
              <a:rPr lang="ru-RU" sz="2800" dirty="0"/>
              <a:t>в исследуемой области.</a:t>
            </a:r>
          </a:p>
          <a:p>
            <a:pPr marL="0" indent="457200">
              <a:buNone/>
            </a:pPr>
            <a:r>
              <a:rPr lang="ru-RU" sz="2800" dirty="0"/>
              <a:t>Электрогнатодинамометр </a:t>
            </a:r>
            <a:r>
              <a:rPr lang="ru-RU" sz="2800" b="1" dirty="0"/>
              <a:t>«Визир Э1000» </a:t>
            </a:r>
            <a:r>
              <a:rPr lang="ru-RU" sz="2800" dirty="0"/>
              <a:t>снабжён </a:t>
            </a:r>
            <a:r>
              <a:rPr lang="ru-RU" sz="2800" dirty="0" err="1"/>
              <a:t>тензодатчиками</a:t>
            </a:r>
            <a:r>
              <a:rPr lang="ru-RU" sz="2800" dirty="0"/>
              <a:t>. </a:t>
            </a:r>
          </a:p>
          <a:p>
            <a:pPr marL="0" indent="457200">
              <a:buNone/>
            </a:pPr>
            <a:r>
              <a:rPr lang="ru-RU" sz="2800" dirty="0"/>
              <a:t>Основная часть датчика - упругий элемент в виде двойной балки равного сопротивления. На свободных концах балки размещены </a:t>
            </a:r>
            <a:r>
              <a:rPr lang="ru-RU" sz="2800" dirty="0" err="1"/>
              <a:t>накусочные</a:t>
            </a:r>
            <a:r>
              <a:rPr lang="ru-RU" sz="2800" dirty="0"/>
              <a:t> площадки, которые располагаются между </a:t>
            </a:r>
            <a:r>
              <a:rPr lang="ru-RU" sz="2800" dirty="0" err="1"/>
              <a:t>антагонирующими</a:t>
            </a:r>
            <a:r>
              <a:rPr lang="ru-RU" sz="2800" dirty="0"/>
              <a:t> участками зубного ряда и воспринимают силу воздействия мышц на датчик при смыкании челюстей. Изменяющееся электрическое сопротивление </a:t>
            </a:r>
            <a:r>
              <a:rPr lang="ru-RU" sz="2800" dirty="0" err="1"/>
              <a:t>тензорезисторов</a:t>
            </a:r>
            <a:r>
              <a:rPr lang="ru-RU" sz="2800" dirty="0"/>
              <a:t> проходит через преобразователь и в виде цифрового результата отображается на жидкокристаллическом табло</a:t>
            </a:r>
          </a:p>
        </p:txBody>
      </p:sp>
    </p:spTree>
    <p:extLst>
      <p:ext uri="{BB962C8B-B14F-4D97-AF65-F5344CB8AC3E}">
        <p14:creationId xmlns:p14="http://schemas.microsoft.com/office/powerpoint/2010/main" val="3997023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63F21D-DBEF-4D48-842A-D631848F0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4359" y="1204209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Метод дентальной имплантации нашёл широкое применение при </a:t>
            </a:r>
            <a:r>
              <a:rPr lang="ru-RU" sz="4000" b="1" dirty="0">
                <a:solidFill>
                  <a:srgbClr val="FF0000"/>
                </a:solidFill>
              </a:rPr>
              <a:t>замещении дефектов зубных рядов.</a:t>
            </a:r>
          </a:p>
        </p:txBody>
      </p:sp>
    </p:spTree>
    <p:extLst>
      <p:ext uri="{BB962C8B-B14F-4D97-AF65-F5344CB8AC3E}">
        <p14:creationId xmlns:p14="http://schemas.microsoft.com/office/powerpoint/2010/main" val="1647114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25D4CC1-4B35-4DD6-83ED-0CCC11D11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462" y="666750"/>
            <a:ext cx="9507538" cy="5791200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3200" b="1" i="1" dirty="0">
                <a:solidFill>
                  <a:srgbClr val="FF0000"/>
                </a:solidFill>
              </a:rPr>
              <a:t>Эхоостеометрию</a:t>
            </a:r>
            <a:r>
              <a:rPr lang="ru-RU" sz="3200" i="1" dirty="0"/>
              <a:t> </a:t>
            </a:r>
            <a:r>
              <a:rPr lang="ru-RU" sz="3200" dirty="0"/>
              <a:t>проводят с помощью аппарата «</a:t>
            </a:r>
            <a:r>
              <a:rPr lang="ru-RU" sz="3200" dirty="0" err="1"/>
              <a:t>Эхоостеометр</a:t>
            </a:r>
            <a:r>
              <a:rPr lang="ru-RU" sz="3200" dirty="0"/>
              <a:t> ЭОМ-01ц» (Россия).</a:t>
            </a:r>
          </a:p>
          <a:p>
            <a:pPr marL="0" indent="457200">
              <a:buNone/>
            </a:pPr>
            <a:r>
              <a:rPr lang="ru-RU" sz="3200" dirty="0"/>
              <a:t>Эхоостеометрию нижней челюсти применяют как дополнительный метод определения плотности костной ткани до имплантации и в различные сроки после имплантации в период функционирования готовых протезов. 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14981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B01589E-FE0E-415E-BDB4-BEE67FF0B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8850" y="285750"/>
            <a:ext cx="9620250" cy="6572250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800" dirty="0"/>
              <a:t>При использовании диагностического прибора «</a:t>
            </a:r>
            <a:r>
              <a:rPr lang="ru-RU" sz="2800" dirty="0" err="1"/>
              <a:t>Эхоостеометр</a:t>
            </a:r>
            <a:r>
              <a:rPr lang="ru-RU" sz="2800" dirty="0"/>
              <a:t> ЭОМ-01ц» положительная динамика в виде увеличения скорости прохождения ультразвука по челюстной кости свидетельствует о восстановление структуры костной ткани, поскольку в процессе </a:t>
            </a:r>
            <a:r>
              <a:rPr lang="ru-RU" sz="2800" dirty="0" err="1"/>
              <a:t>остеоинтеграции</a:t>
            </a:r>
            <a:r>
              <a:rPr lang="ru-RU" sz="2800" dirty="0"/>
              <a:t> и под действием функциональных нагрузок метаболические процессы интенсифицируются и усиливается костеобразование. </a:t>
            </a:r>
          </a:p>
          <a:p>
            <a:pPr marL="0" indent="457200">
              <a:buNone/>
            </a:pPr>
            <a:r>
              <a:rPr lang="ru-RU" sz="2800" dirty="0"/>
              <a:t>В результате плотность костной ткани увеличивается, а время прохождения ультразвука уменьшается, так как ультразвуковые волны быстрее проходят в плотной среде.</a:t>
            </a:r>
          </a:p>
        </p:txBody>
      </p:sp>
    </p:spTree>
    <p:extLst>
      <p:ext uri="{BB962C8B-B14F-4D97-AF65-F5344CB8AC3E}">
        <p14:creationId xmlns:p14="http://schemas.microsoft.com/office/powerpoint/2010/main" val="2834021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DBAF3D-2FDB-4C3F-8B70-673D15AF8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112" y="8763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Перед исследованием области расположения датчиков на коже смазывают специальным гелем. Датчики располагают параллельно в боковом или фронтальном отделах нижней челюсти.</a:t>
            </a:r>
          </a:p>
        </p:txBody>
      </p:sp>
    </p:spTree>
    <p:extLst>
      <p:ext uri="{BB962C8B-B14F-4D97-AF65-F5344CB8AC3E}">
        <p14:creationId xmlns:p14="http://schemas.microsoft.com/office/powerpoint/2010/main" val="2230844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87E1FA-5244-48CA-AF22-3A502372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5862" y="666750"/>
            <a:ext cx="9183688" cy="5600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Скорость распространения ультразвука в участке кости между датчиками рассчитывают по формуле </a:t>
            </a:r>
            <a:r>
              <a:rPr lang="ru-RU" sz="2800" dirty="0"/>
              <a:t>C = l/t х 10 - (</a:t>
            </a:r>
            <a:r>
              <a:rPr lang="ru-RU" sz="2800" dirty="0" err="1"/>
              <a:t>lm</a:t>
            </a:r>
            <a:r>
              <a:rPr lang="ru-RU" sz="2800" dirty="0"/>
              <a:t>/1540) (см/с), где:</a:t>
            </a:r>
          </a:p>
          <a:p>
            <a:r>
              <a:rPr lang="ru-RU" sz="2800" dirty="0"/>
              <a:t>l - длина исследуемого отдела кости, мм;</a:t>
            </a:r>
          </a:p>
          <a:p>
            <a:r>
              <a:rPr lang="ru-RU" sz="2800" dirty="0"/>
              <a:t>t - время прохождения УЗ-волн в кости за 1 с.;</a:t>
            </a:r>
          </a:p>
          <a:p>
            <a:r>
              <a:rPr lang="ru-RU" sz="2800" dirty="0"/>
              <a:t>10 - коэффициент;</a:t>
            </a:r>
          </a:p>
          <a:p>
            <a:r>
              <a:rPr lang="ru-RU" sz="2800" dirty="0" err="1"/>
              <a:t>lm</a:t>
            </a:r>
            <a:r>
              <a:rPr lang="ru-RU" sz="2800" dirty="0"/>
              <a:t> - суммарная толщина мягких тканей под датчиками, мм; 1540 см/</a:t>
            </a:r>
            <a:r>
              <a:rPr lang="ru-RU" sz="2800" dirty="0" err="1"/>
              <a:t>мкс</a:t>
            </a:r>
            <a:r>
              <a:rPr lang="ru-RU" sz="2800" dirty="0"/>
              <a:t> - средняя скорость распространения ультразвука в мягких тканях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08654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49215A7-86C0-49B3-A075-6058E19A9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350" y="457200"/>
            <a:ext cx="9466262" cy="5454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Индексная оценка состояния имплантатов </a:t>
            </a:r>
            <a:r>
              <a:rPr lang="ru-RU" sz="3200" dirty="0"/>
              <a:t>включает критерии эффективности имплантации </a:t>
            </a:r>
            <a:r>
              <a:rPr lang="ru-RU" sz="3200" dirty="0" err="1"/>
              <a:t>Smith</a:t>
            </a:r>
            <a:r>
              <a:rPr lang="ru-RU" sz="3200" dirty="0"/>
              <a:t> и </a:t>
            </a:r>
            <a:r>
              <a:rPr lang="ru-RU" sz="3200" dirty="0" err="1"/>
              <a:t>Zarb</a:t>
            </a:r>
            <a:r>
              <a:rPr lang="ru-RU" sz="3200" dirty="0"/>
              <a:t> (1987) и показатель функционирования имплантатов (ПФИ), описанный М.З. </a:t>
            </a:r>
            <a:r>
              <a:rPr lang="ru-RU" sz="3200" dirty="0" err="1"/>
              <a:t>Миргазизовым</a:t>
            </a:r>
            <a:r>
              <a:rPr lang="ru-RU" sz="3200" dirty="0"/>
              <a:t> (1985). Оценки предусматривают регистрацию воспалительных явлений вокруг имплантата и степень резорбции костной ткани в пришеечной области имплантата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6580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06E036-913A-4315-83F9-0E727FE9D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1" y="457200"/>
            <a:ext cx="9790112" cy="1447800"/>
          </a:xfrm>
        </p:spPr>
        <p:txBody>
          <a:bodyPr>
            <a:normAutofit/>
          </a:bodyPr>
          <a:lstStyle/>
          <a:p>
            <a:r>
              <a:rPr lang="ru-RU" b="1" dirty="0"/>
              <a:t>Критерии эффективности по </a:t>
            </a:r>
            <a:r>
              <a:rPr lang="ru-RU" b="1" dirty="0" err="1"/>
              <a:t>Smith-Zarb</a:t>
            </a:r>
            <a:r>
              <a:rPr lang="ru-RU" b="1" dirty="0"/>
              <a:t>.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17E700-2484-425D-A067-F2F071C43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49" y="1276350"/>
            <a:ext cx="9351963" cy="5391150"/>
          </a:xfrm>
        </p:spPr>
        <p:txBody>
          <a:bodyPr>
            <a:normAutofit/>
          </a:bodyPr>
          <a:lstStyle/>
          <a:p>
            <a:r>
              <a:rPr lang="ru-RU" sz="2400" dirty="0"/>
              <a:t>Неподвижность отдельного имплантата при клиническом исследовании.</a:t>
            </a:r>
          </a:p>
          <a:p>
            <a:r>
              <a:rPr lang="ru-RU" sz="2400" dirty="0"/>
              <a:t>Отсутствие разряжений костной ткани вокруг имплантата на рентгенограмме.</a:t>
            </a:r>
          </a:p>
          <a:p>
            <a:r>
              <a:rPr lang="ru-RU" sz="2400" dirty="0"/>
              <a:t>Потеря костной ткани по вертикали 0,2 мм в течение второго года наблюдения.</a:t>
            </a:r>
          </a:p>
          <a:p>
            <a:r>
              <a:rPr lang="ru-RU" sz="2400" dirty="0"/>
              <a:t>Конструкция имплантата не препятствует наложению протеза, внешний вид удовлетворяет больного.</a:t>
            </a:r>
          </a:p>
          <a:p>
            <a:r>
              <a:rPr lang="ru-RU" sz="2400" dirty="0"/>
              <a:t>Отсутствие боли, дискомфорта, воспаления вокруг имплантата. 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889033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DBD73B-EEC9-40CF-BE94-19E843796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597" y="590292"/>
            <a:ext cx="9718013" cy="1280890"/>
          </a:xfrm>
        </p:spPr>
        <p:txBody>
          <a:bodyPr>
            <a:normAutofit fontScale="90000"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Показатель функционирования имплантатов по М.З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Миргазизову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включает несколько </a:t>
            </a:r>
            <a:r>
              <a:rPr lang="ru-RU" alt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критериев:</a:t>
            </a:r>
            <a:b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66D04E0-6525-4EF1-8148-F3E1971E0C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18118" y="1961727"/>
            <a:ext cx="898649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1,0 - неподвижен, отсутствие патологического кармана, норма.</a:t>
            </a:r>
          </a:p>
          <a:p>
            <a:pPr defTabSz="914400">
              <a:buClrTx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0,75 - временная подвижность I-II степени, отсутствие патологического кармана, стадия компенсации.</a:t>
            </a:r>
          </a:p>
          <a:p>
            <a:pPr defTabSz="914400">
              <a:buClrTx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0,5 - постоянная подвижность I-II степени, наличие патологического кармана, стадия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субкомпенсации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914400">
              <a:buClrTx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0,25 - подвижность III степени, большой патологический карман, стадия декомпенсации;</a:t>
            </a:r>
            <a:endParaRPr lang="ru-RU" altLang="ru-RU" sz="3200" dirty="0"/>
          </a:p>
          <a:p>
            <a:pPr defTabSz="914400">
              <a:buClrTx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0 - удаление, отторжение имплантата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087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107805-0BA6-4E26-B6FB-3E95678FC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9300" y="590550"/>
            <a:ext cx="9485312" cy="53206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000" dirty="0"/>
              <a:t>Перечисленные методы оценки состояния имплантатов можно использовать как </a:t>
            </a:r>
            <a:r>
              <a:rPr lang="ru-RU" sz="4000" dirty="0" err="1"/>
              <a:t>интраоперационно</a:t>
            </a:r>
            <a:r>
              <a:rPr lang="ru-RU" sz="4000" dirty="0"/>
              <a:t>, так и в дальнейшем для динамического наблюдения (каждые 3 </a:t>
            </a:r>
            <a:r>
              <a:rPr lang="ru-RU" sz="4000" dirty="0" err="1"/>
              <a:t>мес</a:t>
            </a:r>
            <a:r>
              <a:rPr lang="ru-RU" sz="4000" dirty="0"/>
              <a:t>) на протяжении двух лет (</a:t>
            </a:r>
            <a:r>
              <a:rPr lang="ru-RU" sz="4000" dirty="0" err="1"/>
              <a:t>торк</a:t>
            </a:r>
            <a:r>
              <a:rPr lang="ru-RU" sz="4000" dirty="0"/>
              <a:t>-тест - только при установке имплантатов, рентгенография - через каждые 6 </a:t>
            </a:r>
            <a:r>
              <a:rPr lang="ru-RU" sz="4000" dirty="0" err="1"/>
              <a:t>мес</a:t>
            </a:r>
            <a:r>
              <a:rPr lang="ru-RU" sz="4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142184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7BD37C-20E4-4D4C-A555-D85433E3A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28650"/>
            <a:ext cx="8915400" cy="5282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При анализе данных литературы о состоянии имплантатов установлена тенденция равномерного ухудшения с течением времени средних показателей гигиенических и </a:t>
            </a:r>
            <a:r>
              <a:rPr lang="ru-RU" sz="4000" dirty="0" err="1"/>
              <a:t>пародонтологических</a:t>
            </a:r>
            <a:r>
              <a:rPr lang="ru-RU" sz="4000" dirty="0"/>
              <a:t> индексов. </a:t>
            </a:r>
          </a:p>
        </p:txBody>
      </p:sp>
    </p:spTree>
    <p:extLst>
      <p:ext uri="{BB962C8B-B14F-4D97-AF65-F5344CB8AC3E}">
        <p14:creationId xmlns:p14="http://schemas.microsoft.com/office/powerpoint/2010/main" val="3933777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E64072-65D8-4307-8B40-555F24C56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628650"/>
            <a:ext cx="9218612" cy="5282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Среднее значение индекса гигиены (0,7±0,5) после раскрытия имплантатов увеличился до (1,9±0,8) уже через 2 года, но оставался при этом в пределах удовлетворительных цифр. Средний индекс гингивита (1,5±0,7) увеличивался до (2,4±1,1), соответствуя средней степени тяжести патологии</a:t>
            </a:r>
          </a:p>
        </p:txBody>
      </p:sp>
    </p:spTree>
    <p:extLst>
      <p:ext uri="{BB962C8B-B14F-4D97-AF65-F5344CB8AC3E}">
        <p14:creationId xmlns:p14="http://schemas.microsoft.com/office/powerpoint/2010/main" val="420113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F11815-0EC3-47ED-83D8-26A7E885A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8741" y="724523"/>
            <a:ext cx="9084039" cy="43121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000" dirty="0"/>
              <a:t>В первую очередь это относится к </a:t>
            </a:r>
            <a:r>
              <a:rPr lang="ru-RU" sz="4000" b="1" dirty="0" err="1"/>
              <a:t>остеоинтегрируемым</a:t>
            </a:r>
            <a:r>
              <a:rPr lang="ru-RU" sz="4000" b="1" dirty="0"/>
              <a:t> имплантатам с осесимметричной </a:t>
            </a:r>
            <a:r>
              <a:rPr lang="ru-RU" sz="4000" dirty="0"/>
              <a:t>(винтовой, цилиндрической) </a:t>
            </a:r>
            <a:r>
              <a:rPr lang="ru-RU" sz="4000" b="1" dirty="0"/>
              <a:t>внутрикостной частью. </a:t>
            </a:r>
            <a:r>
              <a:rPr lang="ru-RU" sz="4000" dirty="0"/>
              <a:t>Срок функционирования современных имплантатов значительно </a:t>
            </a:r>
            <a:r>
              <a:rPr lang="ru-RU" sz="4000" b="1" dirty="0">
                <a:solidFill>
                  <a:srgbClr val="FF0000"/>
                </a:solidFill>
              </a:rPr>
              <a:t>превышает 10 лет.</a:t>
            </a:r>
          </a:p>
        </p:txBody>
      </p:sp>
    </p:spTree>
    <p:extLst>
      <p:ext uri="{BB962C8B-B14F-4D97-AF65-F5344CB8AC3E}">
        <p14:creationId xmlns:p14="http://schemas.microsoft.com/office/powerpoint/2010/main" val="600617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46E8BA-6EB4-41B5-9DF3-DDF72B91A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609600"/>
            <a:ext cx="9675812" cy="5301622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800" b="1" dirty="0">
                <a:solidFill>
                  <a:srgbClr val="FF0000"/>
                </a:solidFill>
              </a:rPr>
              <a:t>Данные рентгенологического контроля </a:t>
            </a:r>
            <a:r>
              <a:rPr lang="ru-RU" sz="2800" dirty="0"/>
              <a:t>в динамике демонстрируют тенденцию нарастания степени резорбции костной ткани в пришеечной области имплантата. </a:t>
            </a:r>
          </a:p>
          <a:p>
            <a:pPr marL="0" indent="457200">
              <a:buNone/>
            </a:pPr>
            <a:r>
              <a:rPr lang="ru-RU" sz="2800" dirty="0"/>
              <a:t>При раскрытии имплантатов в некоторых случаях регистрировали резорбцию костной ткани до 3 мм.</a:t>
            </a:r>
          </a:p>
          <a:p>
            <a:pPr marL="0" indent="457200">
              <a:buNone/>
            </a:pPr>
            <a:r>
              <a:rPr lang="ru-RU" sz="2800" dirty="0"/>
              <a:t>Снижение уровня кости в пришеечной области некоторых </a:t>
            </a:r>
            <a:r>
              <a:rPr lang="ru-RU" sz="2800" dirty="0" err="1"/>
              <a:t>имп-лантатов</a:t>
            </a:r>
            <a:r>
              <a:rPr lang="ru-RU" sz="2800" dirty="0"/>
              <a:t> начинает проявляться уже через 3 </a:t>
            </a:r>
            <a:r>
              <a:rPr lang="ru-RU" sz="2800" dirty="0" err="1"/>
              <a:t>мес</a:t>
            </a:r>
            <a:r>
              <a:rPr lang="ru-RU" sz="2800" dirty="0"/>
              <a:t> после нагрузки.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560500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7F27A8-6FA0-41FA-94B3-EB12751C0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062" y="8382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err="1"/>
              <a:t>Торк</a:t>
            </a:r>
            <a:r>
              <a:rPr lang="ru-RU" sz="3600" dirty="0"/>
              <a:t>-тест показал среднее значение усилия при установке имплантатов, равное (35,9±5,2) Н/см</a:t>
            </a:r>
            <a:r>
              <a:rPr lang="ru-RU" sz="3600" baseline="30000" dirty="0"/>
              <a:t>2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472025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FF87B2-F592-4C8A-ADE0-FEB283878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428625"/>
            <a:ext cx="10134600" cy="6000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Частотно-резонансное тестирование </a:t>
            </a:r>
            <a:r>
              <a:rPr lang="ru-RU" sz="3600" dirty="0"/>
              <a:t>при этом показало значение ISQ (65,8±8,4) единиц. В среднем, по данным частотно-резонансного тестирования, стабильность имплантатов в течение первого года функционирования нарастает до (72,2±9,6) единиц и достигнутый уровень сохраняется до конца периода наблюдения</a:t>
            </a:r>
          </a:p>
        </p:txBody>
      </p:sp>
    </p:spTree>
    <p:extLst>
      <p:ext uri="{BB962C8B-B14F-4D97-AF65-F5344CB8AC3E}">
        <p14:creationId xmlns:p14="http://schemas.microsoft.com/office/powerpoint/2010/main" val="5823443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F1D2C1-24A7-4EC3-9650-3BC693B0B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00" y="914400"/>
            <a:ext cx="8894762" cy="5238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Данные </a:t>
            </a:r>
            <a:r>
              <a:rPr lang="ru-RU" sz="3200" dirty="0" err="1"/>
              <a:t>периотестометрии</a:t>
            </a:r>
            <a:r>
              <a:rPr lang="ru-RU" sz="3200" dirty="0"/>
              <a:t>, поначалу составившие (-1,0±0,2), при раскрытии имплантатов нарастают в течение года нагрузки до (-2,7±1,5); через два года средний показатель снижается до (-1,9±0,9). Во все сроки контроля средний показатель находился в отрицательном интервале шкалы </a:t>
            </a:r>
            <a:r>
              <a:rPr lang="ru-RU" sz="3200" dirty="0" err="1"/>
              <a:t>периотеста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68824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067C93-5283-41CF-A0FA-E167C9697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7450" y="647700"/>
            <a:ext cx="9047162" cy="52635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Средние данные </a:t>
            </a:r>
            <a:r>
              <a:rPr lang="ru-RU" sz="3600" dirty="0" err="1"/>
              <a:t>эхоостеометрии</a:t>
            </a:r>
            <a:r>
              <a:rPr lang="ru-RU" sz="3600" dirty="0"/>
              <a:t> перед имплантацией и при раскрытии имплантатов соответствуют (0,296±0,011) см/</a:t>
            </a:r>
            <a:r>
              <a:rPr lang="ru-RU" sz="3600" dirty="0" err="1"/>
              <a:t>мкс</a:t>
            </a:r>
            <a:r>
              <a:rPr lang="ru-RU" sz="3600" dirty="0"/>
              <a:t>, а через два года функционирования постепенно увеличиваются до (0,312±0,009) см/</a:t>
            </a:r>
            <a:r>
              <a:rPr lang="ru-RU" sz="3600" dirty="0" err="1"/>
              <a:t>мкс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30041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DF9E6F-48BD-4C69-863C-945C269DC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571500"/>
            <a:ext cx="9142412" cy="5339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err="1"/>
              <a:t>Гнатодинамометрия</a:t>
            </a:r>
            <a:r>
              <a:rPr lang="ru-RU" sz="3600" dirty="0"/>
              <a:t> при установке имплантатов демонстрирует среднюю устойчивость к нагрузке, равную (153±2,4) Н; через два года нагрузки среднее значение достигает (234±6,8) Н.ПФИ, соответствующий 1,0 (норма), при раскрытии составлял 100%, а через 2 года составил 97,6%.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262203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AFB5331-5973-4C02-AF0B-DBF905A74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350" y="361950"/>
            <a:ext cx="9466262" cy="64960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Критериям эффективности имплантации по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Smith-Zarb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/>
              <a:t>через два года функционирования соответствовали 75,1% имплантатов. Это обусловлено развитием вокруг некоторых имплантатов явлений воспаления в пришеечной зоне и резорбции костной ткани свыше 2 мм. Полное соответствие критериям эффективности </a:t>
            </a:r>
            <a:r>
              <a:rPr lang="ru-RU" sz="3200" dirty="0" err="1"/>
              <a:t>Smith-Zarb</a:t>
            </a:r>
            <a:r>
              <a:rPr lang="ru-RU" sz="3200" dirty="0"/>
              <a:t>, означающее, что через 5 лет после имплантации у 85% имплантатов отсутствуют признаки резорбции костной ткани и явления </a:t>
            </a:r>
            <a:r>
              <a:rPr lang="ru-RU" sz="3200" dirty="0" err="1"/>
              <a:t>периимплантита</a:t>
            </a:r>
            <a:r>
              <a:rPr lang="ru-RU" sz="3200" dirty="0"/>
              <a:t>, представляется практически недостижимым.</a:t>
            </a:r>
          </a:p>
        </p:txBody>
      </p:sp>
    </p:spTree>
    <p:extLst>
      <p:ext uri="{BB962C8B-B14F-4D97-AF65-F5344CB8AC3E}">
        <p14:creationId xmlns:p14="http://schemas.microsoft.com/office/powerpoint/2010/main" val="2356199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B124E-B229-4868-94A4-4292FF50D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609600"/>
            <a:ext cx="9620250" cy="5505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Сопоставление данных клинических, рентгенологических и аппаратурных методов обследования показало, что в среднем на фоне постепенного снижения гигиенических показателей, а также снижения уровня костной ткани в области шейки имплантатов, стабильность имплантатов возрастала (особенно в течение первого года нагрузки).</a:t>
            </a:r>
          </a:p>
        </p:txBody>
      </p:sp>
    </p:spTree>
    <p:extLst>
      <p:ext uri="{BB962C8B-B14F-4D97-AF65-F5344CB8AC3E}">
        <p14:creationId xmlns:p14="http://schemas.microsoft.com/office/powerpoint/2010/main" val="28097758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C47A3F-68F0-4517-969B-3E3F92951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8212" y="578164"/>
            <a:ext cx="8915400" cy="5701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/>
              <a:t>Все показатели диагностических методов различались в зависимости от клинических условий. При сравнении показателей исходных и через год нагрузки установлено, что уровень гигиены хуже у мужчин, у пациентов с заболеваниями пародонта, при наличии деформаций зубных рядов и в возрастной группе 60-80 лет. Особенно заметно отклонение от среднего индекса гигиены (0,7±0,5) в группе больных с заболеваниями пародонта (1,4±1,1).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927265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24B9514-3F87-47D8-9785-337738E09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150" y="609600"/>
            <a:ext cx="9161462" cy="5301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Индекс гингивита был </a:t>
            </a:r>
            <a:r>
              <a:rPr lang="ru-RU" sz="3200" dirty="0" err="1"/>
              <a:t>выраженнее</a:t>
            </a:r>
            <a:r>
              <a:rPr lang="ru-RU" sz="3200" dirty="0"/>
              <a:t> при сниженных показателях гигиены, а также при использовании </a:t>
            </a:r>
            <a:r>
              <a:rPr lang="ru-RU" sz="3200" dirty="0" err="1"/>
              <a:t>остеопластики</a:t>
            </a:r>
            <a:r>
              <a:rPr lang="ru-RU" sz="3200" dirty="0"/>
              <a:t>, непосредственной и ранней нагрузках имплантатов. При среднем показателе индекса гингивита (2,2±1,2) (измерен через 12 </a:t>
            </a:r>
            <a:r>
              <a:rPr lang="ru-RU" sz="3200" dirty="0" err="1"/>
              <a:t>мес</a:t>
            </a:r>
            <a:r>
              <a:rPr lang="ru-RU" sz="3200" dirty="0"/>
              <a:t> после имплантации), у больных с ранней нагрузкой имплантатов или после </a:t>
            </a:r>
            <a:r>
              <a:rPr lang="ru-RU" sz="3200" dirty="0" err="1"/>
              <a:t>остеопластики</a:t>
            </a:r>
            <a:r>
              <a:rPr lang="ru-RU" sz="3200" dirty="0"/>
              <a:t> он был равен (2,4±1,6).</a:t>
            </a:r>
          </a:p>
        </p:txBody>
      </p:sp>
    </p:spTree>
    <p:extLst>
      <p:ext uri="{BB962C8B-B14F-4D97-AF65-F5344CB8AC3E}">
        <p14:creationId xmlns:p14="http://schemas.microsoft.com/office/powerpoint/2010/main" val="149562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6F8CEF9-0700-4352-A77C-983AAB242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8466" y="614597"/>
            <a:ext cx="9166146" cy="52966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/>
              <a:t>Благодаря дентальным имплантатам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резко возрастает качество </a:t>
            </a:r>
            <a:r>
              <a:rPr lang="ru-RU" sz="3600" dirty="0"/>
              <a:t>ортопедической реабилитации больных с частичной или полной адентией, поскольку имплантаты позволяют изготавливать несъёмные конструкции зубных протезов при дистально-неограниченных дефектах зубного ряда и при полном отсутствии зубов</a:t>
            </a:r>
          </a:p>
        </p:txBody>
      </p:sp>
    </p:spTree>
    <p:extLst>
      <p:ext uri="{BB962C8B-B14F-4D97-AF65-F5344CB8AC3E}">
        <p14:creationId xmlns:p14="http://schemas.microsoft.com/office/powerpoint/2010/main" val="30955454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45F71AA-5D0A-4F5F-979A-A0225526A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5050" y="495300"/>
            <a:ext cx="9199562" cy="5415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При анализе количества воспалительных проявлений вокруг </a:t>
            </a:r>
            <a:r>
              <a:rPr lang="ru-RU" sz="3600" dirty="0" err="1"/>
              <a:t>имп-лантата</a:t>
            </a:r>
            <a:r>
              <a:rPr lang="ru-RU" sz="3600" dirty="0"/>
              <a:t> было выявлено, что </a:t>
            </a:r>
            <a:r>
              <a:rPr lang="ru-RU" sz="3600" dirty="0" err="1"/>
              <a:t>мукозиты</a:t>
            </a:r>
            <a:r>
              <a:rPr lang="ru-RU" sz="3600" dirty="0"/>
              <a:t> чаще развиваются в боковом отделе челюсти, при плохой гигиене полости рта, наличии заболеваний пародонта, а также после проведения </a:t>
            </a:r>
            <a:r>
              <a:rPr lang="ru-RU" sz="3600" dirty="0" err="1"/>
              <a:t>остеопластических</a:t>
            </a:r>
            <a:r>
              <a:rPr lang="ru-RU" sz="3600" dirty="0"/>
              <a:t> операций.</a:t>
            </a:r>
          </a:p>
        </p:txBody>
      </p:sp>
    </p:spTree>
    <p:extLst>
      <p:ext uri="{BB962C8B-B14F-4D97-AF65-F5344CB8AC3E}">
        <p14:creationId xmlns:p14="http://schemas.microsoft.com/office/powerpoint/2010/main" val="15633816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829942-3099-46C0-8472-D643074FA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85800"/>
            <a:ext cx="8915400" cy="5225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Более выраженный уровень резорбции костной ткани у </a:t>
            </a:r>
            <a:r>
              <a:rPr lang="ru-RU" sz="3200" dirty="0" err="1"/>
              <a:t>имплан</a:t>
            </a:r>
            <a:r>
              <a:rPr lang="ru-RU" sz="3200" dirty="0"/>
              <a:t>-татов отмечают в боковом отделе челюсти, при рыхлой структуре костной ткани (D4 по классификации </a:t>
            </a:r>
            <a:r>
              <a:rPr lang="ru-RU" sz="3200" dirty="0" err="1"/>
              <a:t>Misch</a:t>
            </a:r>
            <a:r>
              <a:rPr lang="ru-RU" sz="3200" dirty="0"/>
              <a:t>), при непосредственной и ранней нагрузке, наличии заболеваний пародонта, после </a:t>
            </a:r>
            <a:r>
              <a:rPr lang="ru-RU" sz="3200" dirty="0" err="1"/>
              <a:t>остеопластики</a:t>
            </a:r>
            <a:r>
              <a:rPr lang="ru-RU" sz="3200" dirty="0"/>
              <a:t>, при объединении зубов и имплантатов одним мостовидным протезом.</a:t>
            </a:r>
          </a:p>
        </p:txBody>
      </p:sp>
    </p:spTree>
    <p:extLst>
      <p:ext uri="{BB962C8B-B14F-4D97-AF65-F5344CB8AC3E}">
        <p14:creationId xmlns:p14="http://schemas.microsoft.com/office/powerpoint/2010/main" val="32361931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240034B-D9F9-41DC-AC2D-73E11B90C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150" y="495300"/>
            <a:ext cx="9161462" cy="54159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err="1"/>
              <a:t>Эхоостеометрия</a:t>
            </a:r>
            <a:r>
              <a:rPr lang="ru-RU" sz="3600" dirty="0"/>
              <a:t> показывает меньшую плотность костной ткани в старших возрастных группах, в боковом отделе челюсти, при типе костной ткани D4 и в условиях после костной пластики. В перечисленных случаях в момент нагрузки и, особенно через 12 </a:t>
            </a:r>
            <a:r>
              <a:rPr lang="ru-RU" sz="3600" dirty="0" err="1"/>
              <a:t>мес</a:t>
            </a:r>
            <a:r>
              <a:rPr lang="ru-RU" sz="3600" dirty="0"/>
              <a:t>, показатели </a:t>
            </a:r>
            <a:r>
              <a:rPr lang="ru-RU" sz="3600" dirty="0" err="1"/>
              <a:t>эхоостеометрии</a:t>
            </a:r>
            <a:r>
              <a:rPr lang="ru-RU" sz="3600" dirty="0"/>
              <a:t> ниже средних по группе.</a:t>
            </a:r>
          </a:p>
        </p:txBody>
      </p:sp>
    </p:spTree>
    <p:extLst>
      <p:ext uri="{BB962C8B-B14F-4D97-AF65-F5344CB8AC3E}">
        <p14:creationId xmlns:p14="http://schemas.microsoft.com/office/powerpoint/2010/main" val="3353137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294729-E5FC-4C8E-B744-A7CCC5BC1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7900" y="571500"/>
            <a:ext cx="9256712" cy="5339722"/>
          </a:xfrm>
        </p:spPr>
        <p:txBody>
          <a:bodyPr>
            <a:normAutofit/>
          </a:bodyPr>
          <a:lstStyle/>
          <a:p>
            <a:r>
              <a:rPr lang="ru-RU" sz="3600" dirty="0" err="1"/>
              <a:t>Периотестометрия</a:t>
            </a:r>
            <a:r>
              <a:rPr lang="ru-RU" sz="3600" dirty="0"/>
              <a:t> не показывает большой разницы в показателях в зависимости от разных исходных ситуаций</a:t>
            </a:r>
          </a:p>
          <a:p>
            <a:r>
              <a:rPr lang="ru-RU" sz="3600" dirty="0" err="1"/>
              <a:t>Гнатодинамометрические</a:t>
            </a:r>
            <a:r>
              <a:rPr lang="ru-RU" sz="3600" dirty="0"/>
              <a:t> показатели на всех сроках контроля выше у мужчин и при имплантации в боковом отделе челюсти</a:t>
            </a:r>
          </a:p>
        </p:txBody>
      </p:sp>
    </p:spTree>
    <p:extLst>
      <p:ext uri="{BB962C8B-B14F-4D97-AF65-F5344CB8AC3E}">
        <p14:creationId xmlns:p14="http://schemas.microsoft.com/office/powerpoint/2010/main" val="29691833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6E7808-49A5-4AE7-B5FD-2DA885D39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4412" y="914400"/>
            <a:ext cx="9488488" cy="6191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Частотно-резонансный анализ показал две ситуации, когда показатели стабильности были ниже средних по группе: тип кости D4 и имплантация в боковом отделе челюсти. При раскрытии имплантатов показатели в этих случаях составили 56,5 и 57,6 соответственно, при </a:t>
            </a:r>
            <a:r>
              <a:rPr lang="ru-RU" sz="3200" dirty="0" err="1"/>
              <a:t>среднегрупповом</a:t>
            </a:r>
            <a:r>
              <a:rPr lang="ru-RU" sz="3200" dirty="0"/>
              <a:t> показателе 60,8. Через 12 </a:t>
            </a:r>
            <a:r>
              <a:rPr lang="ru-RU" sz="3200" dirty="0" err="1"/>
              <a:t>мес</a:t>
            </a:r>
            <a:r>
              <a:rPr lang="ru-RU" sz="3200" dirty="0"/>
              <a:t> те же показатели приближались к средним для всех имплантатов.</a:t>
            </a:r>
          </a:p>
        </p:txBody>
      </p:sp>
    </p:spTree>
    <p:extLst>
      <p:ext uri="{BB962C8B-B14F-4D97-AF65-F5344CB8AC3E}">
        <p14:creationId xmlns:p14="http://schemas.microsoft.com/office/powerpoint/2010/main" val="2419093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2D3890-A283-46AB-9EBC-67162704B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612" y="571500"/>
            <a:ext cx="9259888" cy="55816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b="1" u="sng" dirty="0"/>
              <a:t>Таким образом</a:t>
            </a:r>
            <a:r>
              <a:rPr lang="ru-RU" sz="3200" dirty="0"/>
              <a:t>, современные методы функциональной диагностики выявляют некоторую разницу в показателях в зависимости от исходных клинических условий. В результате, значения ниже средних отмечали при типе костной ткани D4, у лиц старшего возраста, после проведения </a:t>
            </a:r>
            <a:r>
              <a:rPr lang="ru-RU" sz="3200" dirty="0" err="1"/>
              <a:t>остеопластики</a:t>
            </a:r>
            <a:r>
              <a:rPr lang="ru-RU" sz="3200" dirty="0"/>
              <a:t>, при ранней нагрузке и при заболеваниях пародонта. Однако более низкие показатели диагностических тестов не всегда сказываются на эффективности имплантации.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372305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7430F7-3477-4E5C-9DC7-E3212729E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7262" y="609600"/>
            <a:ext cx="9336088" cy="6000750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800" dirty="0"/>
              <a:t>Сопоставление характеристик удалённых имплантатов с исходными данными диагностических методов выявило определённые закономерности. </a:t>
            </a:r>
          </a:p>
          <a:p>
            <a:pPr marL="0" indent="457200">
              <a:buNone/>
            </a:pPr>
            <a:r>
              <a:rPr lang="ru-RU" sz="2800" dirty="0"/>
              <a:t>Для удалённых имплантатов были характерны невысокие показатели </a:t>
            </a:r>
            <a:r>
              <a:rPr lang="ru-RU" sz="2800" dirty="0" err="1"/>
              <a:t>торк</a:t>
            </a:r>
            <a:r>
              <a:rPr lang="ru-RU" sz="2800" dirty="0"/>
              <a:t>-теста до 30 Н/см</a:t>
            </a:r>
            <a:r>
              <a:rPr lang="ru-RU" sz="2800" baseline="30000" dirty="0"/>
              <a:t>2</a:t>
            </a:r>
            <a:r>
              <a:rPr lang="ru-RU" sz="2800" dirty="0"/>
              <a:t>. При показателях </a:t>
            </a:r>
            <a:r>
              <a:rPr lang="ru-RU" sz="2800" dirty="0" err="1"/>
              <a:t>торк</a:t>
            </a:r>
            <a:r>
              <a:rPr lang="ru-RU" sz="2800" dirty="0"/>
              <a:t>-теста свыше 40 Н/см</a:t>
            </a:r>
            <a:r>
              <a:rPr lang="ru-RU" sz="2800" baseline="30000" dirty="0"/>
              <a:t>2</a:t>
            </a:r>
            <a:r>
              <a:rPr lang="ru-RU" sz="2800" dirty="0"/>
              <a:t> удаляют незначительное количество имплантатов, гораздо больше удаляют при исходной плотности костной ткани (по данным </a:t>
            </a:r>
            <a:r>
              <a:rPr lang="ru-RU" sz="2800" dirty="0" err="1"/>
              <a:t>эхоостеометрии</a:t>
            </a:r>
            <a:r>
              <a:rPr lang="ru-RU" sz="2800" dirty="0"/>
              <a:t>) 0,290-0,300 см/</a:t>
            </a:r>
            <a:r>
              <a:rPr lang="ru-RU" sz="2800" dirty="0" err="1"/>
              <a:t>мкс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66744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255C85-F1C2-4AAE-81D7-585CE20F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14400"/>
            <a:ext cx="8915400" cy="4996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Выявлена чёткая зависимость между количеством удалённых имплантатов и уровнем показателя </a:t>
            </a:r>
            <a:r>
              <a:rPr lang="ru-RU" sz="3600" dirty="0" err="1"/>
              <a:t>гнатодинамометрии</a:t>
            </a:r>
            <a:r>
              <a:rPr lang="ru-RU" sz="3600" dirty="0"/>
              <a:t> в момент их раскрытия: более 50% удалённых имплантатов имели исходный показатель </a:t>
            </a:r>
            <a:r>
              <a:rPr lang="ru-RU" sz="3600" dirty="0" err="1"/>
              <a:t>гнатодинамометрии</a:t>
            </a:r>
            <a:r>
              <a:rPr lang="ru-RU" sz="3600" dirty="0"/>
              <a:t> до 140 Н.</a:t>
            </a:r>
          </a:p>
        </p:txBody>
      </p:sp>
    </p:spTree>
    <p:extLst>
      <p:ext uri="{BB962C8B-B14F-4D97-AF65-F5344CB8AC3E}">
        <p14:creationId xmlns:p14="http://schemas.microsoft.com/office/powerpoint/2010/main" val="20341922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7D13A2-6075-4339-A262-5F99957F1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8262" y="838200"/>
            <a:ext cx="9374188" cy="508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Заметное количество удалённых имплантатов появляется при исходном уровне </a:t>
            </a:r>
            <a:r>
              <a:rPr lang="ru-RU" sz="4000" dirty="0" err="1"/>
              <a:t>периотестометрии</a:t>
            </a:r>
            <a:r>
              <a:rPr lang="ru-RU" sz="4000" dirty="0"/>
              <a:t> (-3,0) и увеличивается при приближении к положительному интервалу шкалы </a:t>
            </a:r>
            <a:r>
              <a:rPr lang="ru-RU" sz="4000" dirty="0" err="1"/>
              <a:t>периотеста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9792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1574333-F5AD-4B40-8BDD-1DBB962B0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5050" y="666750"/>
            <a:ext cx="9199562" cy="524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Частотно-резонансное тестирование показывает чёткую зависимость числа удалённых имплантатов от исходного уровня показателей теста: половина удалённых имплантатов имели первичный ISQ до 60 единиц, 30% - до 70 единиц и только 4,5% - при стабильности имплантата до 80 единиц.</a:t>
            </a:r>
          </a:p>
        </p:txBody>
      </p:sp>
    </p:spTree>
    <p:extLst>
      <p:ext uri="{BB962C8B-B14F-4D97-AF65-F5344CB8AC3E}">
        <p14:creationId xmlns:p14="http://schemas.microsoft.com/office/powerpoint/2010/main" val="351744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E0A14EE-CB45-4207-8744-02FC478C1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977" y="434714"/>
            <a:ext cx="10125517" cy="526664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/>
              <a:t>Вместе с тем практика показывает, что довольно большое число неудач при имплантации. </a:t>
            </a:r>
            <a:r>
              <a:rPr lang="ru-RU" sz="2800" b="1" dirty="0">
                <a:solidFill>
                  <a:srgbClr val="FF0000"/>
                </a:solidFill>
              </a:rPr>
              <a:t>Анализ возникающих осложнений выявляет взаимосвязь следующих факторов:</a:t>
            </a:r>
          </a:p>
          <a:p>
            <a:pPr marL="0" indent="0">
              <a:buNone/>
            </a:pPr>
            <a:r>
              <a:rPr lang="ru-RU" sz="2800" dirty="0"/>
              <a:t>•  количество имплантатов, их размер, форма, структура поверхности;</a:t>
            </a:r>
          </a:p>
          <a:p>
            <a:pPr marL="0" indent="0">
              <a:buNone/>
            </a:pPr>
            <a:r>
              <a:rPr lang="ru-RU" sz="2800" dirty="0"/>
              <a:t>•  количество костной ткани вокруг имплантатов и её архитектоника;</a:t>
            </a:r>
          </a:p>
          <a:p>
            <a:pPr marL="0" indent="0">
              <a:buNone/>
            </a:pPr>
            <a:r>
              <a:rPr lang="ru-RU" sz="2800" dirty="0"/>
              <a:t>•  степень первичной стабильности имплантатов;</a:t>
            </a:r>
          </a:p>
          <a:p>
            <a:pPr marL="0" indent="0">
              <a:buNone/>
            </a:pPr>
            <a:r>
              <a:rPr lang="ru-RU" sz="2800" dirty="0"/>
              <a:t>•  сроки проведения операции имплантации после удаления зубов и начала протезирования;</a:t>
            </a:r>
          </a:p>
          <a:p>
            <a:pPr marL="0" indent="0">
              <a:buNone/>
            </a:pPr>
            <a:r>
              <a:rPr lang="ru-RU" sz="2800" dirty="0"/>
              <a:t>•  конструктивные особенности протезов</a:t>
            </a:r>
          </a:p>
        </p:txBody>
      </p:sp>
    </p:spTree>
    <p:extLst>
      <p:ext uri="{BB962C8B-B14F-4D97-AF65-F5344CB8AC3E}">
        <p14:creationId xmlns:p14="http://schemas.microsoft.com/office/powerpoint/2010/main" val="29922729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E4F817-6608-4A36-85FF-1B748A82E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552450"/>
            <a:ext cx="9218612" cy="5358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Для выявления значения разных диагностических тестов для прогнозирования отторжения имплантатов проведено сравнение в динамике показателей успешных и несостоятельных имплантатов. Показатели </a:t>
            </a:r>
            <a:r>
              <a:rPr lang="ru-RU" sz="3600" dirty="0" err="1"/>
              <a:t>торк</a:t>
            </a:r>
            <a:r>
              <a:rPr lang="ru-RU" sz="3600" dirty="0"/>
              <a:t>-теста не различаются в группе удалённых имплантатов и в среднем по группе.</a:t>
            </a:r>
          </a:p>
        </p:txBody>
      </p:sp>
    </p:spTree>
    <p:extLst>
      <p:ext uri="{BB962C8B-B14F-4D97-AF65-F5344CB8AC3E}">
        <p14:creationId xmlns:p14="http://schemas.microsoft.com/office/powerpoint/2010/main" val="28556127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920F7E-79B7-4BBB-94E8-240035E79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0" y="247650"/>
            <a:ext cx="9580562" cy="6819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В группе несостоятельных имплантатов, по данным рентгенографии, резорбция возникает после шести месяцев функционирования, в то время как в среднем по группе на этом сроке контроля </a:t>
            </a:r>
            <a:r>
              <a:rPr lang="ru-RU" sz="2800" dirty="0" err="1"/>
              <a:t>имп-лантаты</a:t>
            </a:r>
            <a:r>
              <a:rPr lang="ru-RU" sz="2800" dirty="0"/>
              <a:t> без резорбции костной ткани составляют 60%. Резорбция до 1 мм в группе несостоятельных имплантатов после года нагрузки отсутствует, в то время как в среднем на этом сроке контроля степень резорбции до 1 мм характерна для 30% имплантатов. Резорбцию костной ткани до 3 мм (на сроке контроля 6 </a:t>
            </a:r>
            <a:r>
              <a:rPr lang="ru-RU" sz="2800" dirty="0" err="1"/>
              <a:t>мес</a:t>
            </a:r>
            <a:r>
              <a:rPr lang="ru-RU" sz="2800" dirty="0"/>
              <a:t>) отмечают у 42% несостоятельных имплантатов, а в среднем по группе эта цифра составляет 15%.</a:t>
            </a:r>
          </a:p>
        </p:txBody>
      </p:sp>
    </p:spTree>
    <p:extLst>
      <p:ext uri="{BB962C8B-B14F-4D97-AF65-F5344CB8AC3E}">
        <p14:creationId xmlns:p14="http://schemas.microsoft.com/office/powerpoint/2010/main" val="37982190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659D460-103D-454D-9553-596A4CC83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7900" y="571500"/>
            <a:ext cx="9256712" cy="53397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/>
              <a:t>Данные частоты диагностики признаков </a:t>
            </a:r>
            <a:r>
              <a:rPr lang="ru-RU" sz="3200" dirty="0" err="1"/>
              <a:t>перриимплантита</a:t>
            </a:r>
            <a:r>
              <a:rPr lang="ru-RU" sz="3200" dirty="0"/>
              <a:t> в группах неудачных и успешных имплантаций значительно варьируют: частота появления </a:t>
            </a:r>
            <a:r>
              <a:rPr lang="ru-RU" sz="3200" dirty="0" err="1"/>
              <a:t>мукозитов</a:t>
            </a:r>
            <a:r>
              <a:rPr lang="ru-RU" sz="3200" dirty="0"/>
              <a:t> и </a:t>
            </a:r>
            <a:r>
              <a:rPr lang="ru-RU" sz="3200" dirty="0" err="1"/>
              <a:t>периимплантитов</a:t>
            </a:r>
            <a:r>
              <a:rPr lang="ru-RU" sz="3200" dirty="0"/>
              <a:t> в среднем по группе постепенно нарастает от 0,3% через 3 </a:t>
            </a:r>
            <a:r>
              <a:rPr lang="ru-RU" sz="3200" dirty="0" err="1"/>
              <a:t>мес</a:t>
            </a:r>
            <a:r>
              <a:rPr lang="ru-RU" sz="3200" dirty="0"/>
              <a:t> функционирования до 8,3% - через 2 года; в группе удалённых имплантатов 7% имели воспаление у шейки при сроке контроля 3 </a:t>
            </a:r>
            <a:r>
              <a:rPr lang="ru-RU" sz="3200" dirty="0" err="1"/>
              <a:t>мес</a:t>
            </a:r>
            <a:r>
              <a:rPr lang="ru-RU" sz="3200" dirty="0"/>
              <a:t>, через год - все </a:t>
            </a:r>
            <a:r>
              <a:rPr lang="ru-RU" sz="3200" dirty="0" err="1"/>
              <a:t>имп-лантаты</a:t>
            </a:r>
            <a:r>
              <a:rPr lang="ru-RU" sz="3200" dirty="0"/>
              <a:t> характеризовались явлениями </a:t>
            </a:r>
            <a:r>
              <a:rPr lang="ru-RU" sz="3200" dirty="0" err="1"/>
              <a:t>периимплантита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19124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6FC343-44E5-4621-8D13-A722AF73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0" y="666750"/>
            <a:ext cx="9580562" cy="5244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dirty="0"/>
              <a:t>Показатели </a:t>
            </a:r>
            <a:r>
              <a:rPr lang="ru-RU" sz="3600" dirty="0" err="1"/>
              <a:t>эхоостеометрии</a:t>
            </a:r>
            <a:r>
              <a:rPr lang="ru-RU" sz="3600" dirty="0"/>
              <a:t> на всех сроках контроля были ниже в группе несостоятельных имплантатов (незначительно в начале функционирования и более заметно через 2 года) при практически одинаковом исходном уровне - (0,293±0,009). Первые признаки снижения плотности костной ткани в группе удалённых имплантатов появлялись через 6 </a:t>
            </a:r>
            <a:r>
              <a:rPr lang="ru-RU" sz="3600" dirty="0" err="1"/>
              <a:t>мес</a:t>
            </a:r>
            <a:r>
              <a:rPr lang="ru-RU" sz="3600" dirty="0"/>
              <a:t> после подачи нагрузки.</a:t>
            </a:r>
          </a:p>
        </p:txBody>
      </p:sp>
    </p:spTree>
    <p:extLst>
      <p:ext uri="{BB962C8B-B14F-4D97-AF65-F5344CB8AC3E}">
        <p14:creationId xmlns:p14="http://schemas.microsoft.com/office/powerpoint/2010/main" val="36354915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17E2F9-0D9C-4B2E-8C77-BF258FE57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7900" y="495300"/>
            <a:ext cx="9256712" cy="54159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/>
              <a:t>По данным </a:t>
            </a:r>
            <a:r>
              <a:rPr lang="ru-RU" sz="3200" dirty="0" err="1"/>
              <a:t>гнатодинамометрии</a:t>
            </a:r>
            <a:r>
              <a:rPr lang="ru-RU" sz="3200" dirty="0"/>
              <a:t> исходный уровень устойчивости к нагрузке был ниже в группе удалённых имплантатов по сравнению со средними показателями. При постепенном увеличении показателей выносливости имплантатов в среднем по группе до (234,0±6,8) (через 2 года), в группе несостоятельных имплантатов уже при сроке контроля 3 </a:t>
            </a:r>
            <a:r>
              <a:rPr lang="ru-RU" sz="3200" dirty="0" err="1"/>
              <a:t>мес</a:t>
            </a:r>
            <a:r>
              <a:rPr lang="ru-RU" sz="3200" dirty="0"/>
              <a:t> начинали снижаться показатели </a:t>
            </a:r>
            <a:r>
              <a:rPr lang="ru-RU" sz="3200" dirty="0" err="1"/>
              <a:t>гнатодинамометрии</a:t>
            </a:r>
            <a:r>
              <a:rPr lang="ru-RU" sz="3200" dirty="0"/>
              <a:t> (134,9±7,7).</a:t>
            </a:r>
          </a:p>
        </p:txBody>
      </p:sp>
    </p:spTree>
    <p:extLst>
      <p:ext uri="{BB962C8B-B14F-4D97-AF65-F5344CB8AC3E}">
        <p14:creationId xmlns:p14="http://schemas.microsoft.com/office/powerpoint/2010/main" val="25160704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180EEE3-8568-4CB3-8EE2-72FFC5035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950" y="685800"/>
            <a:ext cx="9237662" cy="5225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Показатели частотно-резонансного тестирования, увеличивающиеся во всех группах имплантатов, в среднем в группе несостоятельных имплантатов не росли начиная со срока контроля 6 мес.</a:t>
            </a:r>
          </a:p>
        </p:txBody>
      </p:sp>
    </p:spTree>
    <p:extLst>
      <p:ext uri="{BB962C8B-B14F-4D97-AF65-F5344CB8AC3E}">
        <p14:creationId xmlns:p14="http://schemas.microsoft.com/office/powerpoint/2010/main" val="20088806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A473B2-F15E-49CB-8D80-16E6AFF3A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950" y="361950"/>
            <a:ext cx="9618662" cy="55492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/>
              <a:t>По данным </a:t>
            </a:r>
            <a:r>
              <a:rPr lang="ru-RU" sz="3200" dirty="0" err="1"/>
              <a:t>периотестометрии</a:t>
            </a:r>
            <a:r>
              <a:rPr lang="ru-RU" sz="3200" dirty="0"/>
              <a:t> в группе несостоятельных </a:t>
            </a:r>
            <a:r>
              <a:rPr lang="ru-RU" sz="3200" dirty="0" err="1"/>
              <a:t>имп-лантатов</a:t>
            </a:r>
            <a:r>
              <a:rPr lang="ru-RU" sz="3200" dirty="0"/>
              <a:t> через 3 </a:t>
            </a:r>
            <a:r>
              <a:rPr lang="ru-RU" sz="3200" dirty="0" err="1"/>
              <a:t>мес</a:t>
            </a:r>
            <a:r>
              <a:rPr lang="ru-RU" sz="3200" dirty="0"/>
              <a:t> нагрузки показатель был равен (-0,9±0,2), а в среднем по группе - (-2,0±0,1). При сроке контроля 6 </a:t>
            </a:r>
            <a:r>
              <a:rPr lang="ru-RU" sz="3200" dirty="0" err="1"/>
              <a:t>мес</a:t>
            </a:r>
            <a:r>
              <a:rPr lang="ru-RU" sz="3200" dirty="0"/>
              <a:t> показатель </a:t>
            </a:r>
            <a:r>
              <a:rPr lang="ru-RU" sz="3200" dirty="0" err="1"/>
              <a:t>периотестометрии</a:t>
            </a:r>
            <a:r>
              <a:rPr lang="ru-RU" sz="3200" dirty="0"/>
              <a:t> снижался до 0 в группе несостоятельных имплантатов [в среднем по группе - (-2,5±0,5)]; при сроке контроля 9 </a:t>
            </a:r>
            <a:r>
              <a:rPr lang="ru-RU" sz="3200" dirty="0" err="1"/>
              <a:t>мес</a:t>
            </a:r>
            <a:r>
              <a:rPr lang="ru-RU" sz="3200" dirty="0"/>
              <a:t>, на фоне стабильности показателей в среднем по группе, показатели </a:t>
            </a:r>
            <a:r>
              <a:rPr lang="ru-RU" sz="3200" dirty="0" err="1"/>
              <a:t>периотестометрии</a:t>
            </a:r>
            <a:r>
              <a:rPr lang="ru-RU" sz="3200" dirty="0"/>
              <a:t> в группе удалённых имплантатов попадали в положительный интервал (2,2±0,4).</a:t>
            </a:r>
          </a:p>
        </p:txBody>
      </p:sp>
    </p:spTree>
    <p:extLst>
      <p:ext uri="{BB962C8B-B14F-4D97-AF65-F5344CB8AC3E}">
        <p14:creationId xmlns:p14="http://schemas.microsoft.com/office/powerpoint/2010/main" val="42858152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66C359-C2B8-4DA3-B888-8FB94993B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851" y="361950"/>
            <a:ext cx="10056812" cy="1466850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Учитывая все вышеизложенное, исходными диагностическими признаками, позволяющими прогнозировать возможную несостоятельность имплантатов, можно считать:</a:t>
            </a:r>
            <a:br>
              <a:rPr lang="ru-RU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F4C162-9403-4610-8F1A-BA852593E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6607" y="2029767"/>
            <a:ext cx="9639299" cy="446628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показатель </a:t>
            </a:r>
            <a:r>
              <a:rPr lang="ru-RU" sz="2800" dirty="0" err="1"/>
              <a:t>торк</a:t>
            </a:r>
            <a:r>
              <a:rPr lang="ru-RU" sz="2800" dirty="0"/>
              <a:t>-теста менее 30 Н/см</a:t>
            </a:r>
            <a:r>
              <a:rPr lang="ru-RU" sz="2800" baseline="30000" dirty="0"/>
              <a:t>2</a:t>
            </a:r>
            <a:r>
              <a:rPr lang="ru-RU" sz="2800" dirty="0"/>
              <a:t> при установке имплантата;</a:t>
            </a:r>
          </a:p>
          <a:p>
            <a:r>
              <a:rPr lang="ru-RU" sz="2800" dirty="0"/>
              <a:t>плотность костной ткани по данным </a:t>
            </a:r>
            <a:r>
              <a:rPr lang="ru-RU" sz="2800" dirty="0" err="1"/>
              <a:t>эхоостеометрии</a:t>
            </a:r>
            <a:r>
              <a:rPr lang="ru-RU" sz="2800" dirty="0"/>
              <a:t> менее 0,3 см/</a:t>
            </a:r>
            <a:r>
              <a:rPr lang="ru-RU" sz="2800" dirty="0" err="1"/>
              <a:t>мкс</a:t>
            </a:r>
            <a:r>
              <a:rPr lang="ru-RU" sz="2800" dirty="0"/>
              <a:t>;</a:t>
            </a:r>
          </a:p>
          <a:p>
            <a:r>
              <a:rPr lang="ru-RU" sz="2800" dirty="0"/>
              <a:t>выносливость имплантата к нагрузке менее 140 Н по данным </a:t>
            </a:r>
            <a:r>
              <a:rPr lang="ru-RU" sz="2800" dirty="0" err="1"/>
              <a:t>гна-тодинамометрии</a:t>
            </a:r>
            <a:r>
              <a:rPr lang="ru-RU" sz="2800" dirty="0"/>
              <a:t>;</a:t>
            </a:r>
          </a:p>
          <a:p>
            <a:r>
              <a:rPr lang="ru-RU" sz="2800" dirty="0"/>
              <a:t>показатель </a:t>
            </a:r>
            <a:r>
              <a:rPr lang="ru-RU" sz="2800" dirty="0" err="1"/>
              <a:t>периотестометрии</a:t>
            </a:r>
            <a:r>
              <a:rPr lang="ru-RU" sz="2800" dirty="0"/>
              <a:t> около (-1,0);</a:t>
            </a:r>
          </a:p>
          <a:p>
            <a:r>
              <a:rPr lang="ru-RU" sz="2800" dirty="0"/>
              <a:t>показатель стабильности имплантата по данным частотно-резонансного тестирования ниже 60 единиц.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482250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53F534-79DE-4E9E-A661-104A85648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0" y="323850"/>
            <a:ext cx="10344150" cy="6534150"/>
          </a:xfrm>
        </p:spPr>
        <p:txBody>
          <a:bodyPr>
            <a:normAutofit lnSpcReduction="10000"/>
          </a:bodyPr>
          <a:lstStyle/>
          <a:p>
            <a:pPr marL="0" indent="457200">
              <a:buNone/>
            </a:pPr>
            <a:r>
              <a:rPr lang="ru-RU" sz="2800" dirty="0"/>
              <a:t>Диагностика и прогнозирование несостоятельности имплантатов в период их функционирования базируется на отклонении значений диагностических методов от среднестатистических, установленных для разных клинических условий и сроков контроля.</a:t>
            </a:r>
          </a:p>
          <a:p>
            <a:pPr marL="0" indent="457200">
              <a:buNone/>
            </a:pPr>
            <a:r>
              <a:rPr lang="ru-RU" sz="2800" dirty="0"/>
              <a:t>Наибольшую разницу в значениях диагностических тестов для успешных и несостоятельных имплантатов отмечают в последовательности: клиническое состояние окружающих имплантат тканей, рентгенографическое исследование резорбции костной ткани вокруг шейки имплантата, </a:t>
            </a:r>
            <a:r>
              <a:rPr lang="ru-RU" sz="2800" dirty="0" err="1"/>
              <a:t>периотестометрия</a:t>
            </a:r>
            <a:r>
              <a:rPr lang="ru-RU" sz="2800" dirty="0"/>
              <a:t>, </a:t>
            </a:r>
            <a:r>
              <a:rPr lang="ru-RU" sz="2800" dirty="0" err="1"/>
              <a:t>гнатодинамометрия</a:t>
            </a:r>
            <a:r>
              <a:rPr lang="ru-RU" sz="2800" dirty="0"/>
              <a:t>, частотно-резонансный анализ. </a:t>
            </a:r>
          </a:p>
          <a:p>
            <a:pPr marL="0" indent="457200">
              <a:buNone/>
            </a:pPr>
            <a:r>
              <a:rPr lang="ru-RU" sz="2800" dirty="0" err="1"/>
              <a:t>Эхоостеометрия</a:t>
            </a:r>
            <a:r>
              <a:rPr lang="ru-RU" sz="2800" dirty="0"/>
              <a:t> недостаточно информативна при выявлении несостоятельных имплантатов.</a:t>
            </a:r>
          </a:p>
        </p:txBody>
      </p:sp>
    </p:spTree>
    <p:extLst>
      <p:ext uri="{BB962C8B-B14F-4D97-AF65-F5344CB8AC3E}">
        <p14:creationId xmlns:p14="http://schemas.microsoft.com/office/powerpoint/2010/main" val="24310983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B43844C-6B0F-4B7A-B58E-7C0870CAA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0" y="571500"/>
            <a:ext cx="9313862" cy="5339722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3200" dirty="0"/>
              <a:t>Незначительный разброс цифровых показателей </a:t>
            </a:r>
            <a:r>
              <a:rPr lang="ru-RU" sz="3200" dirty="0" err="1"/>
              <a:t>периотестомет-рии</a:t>
            </a:r>
            <a:r>
              <a:rPr lang="ru-RU" sz="3200" dirty="0"/>
              <a:t> в отрицательном интервале шкалы, опасность перегрузки </a:t>
            </a:r>
            <a:r>
              <a:rPr lang="ru-RU" sz="3200" dirty="0" err="1"/>
              <a:t>имп-лантата</a:t>
            </a:r>
            <a:r>
              <a:rPr lang="ru-RU" sz="3200" dirty="0"/>
              <a:t> при проведении </a:t>
            </a:r>
            <a:r>
              <a:rPr lang="ru-RU" sz="3200" dirty="0" err="1"/>
              <a:t>гнатодинамометрии</a:t>
            </a:r>
            <a:r>
              <a:rPr lang="ru-RU" sz="3200" dirty="0"/>
              <a:t> снижают успешность практического использования указанных методов оценки состояния имплантатов</a:t>
            </a:r>
          </a:p>
        </p:txBody>
      </p:sp>
    </p:spTree>
    <p:extLst>
      <p:ext uri="{BB962C8B-B14F-4D97-AF65-F5344CB8AC3E}">
        <p14:creationId xmlns:p14="http://schemas.microsoft.com/office/powerpoint/2010/main" val="2107701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1771F2-A574-48BB-9F56-3C6D915DD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318" y="994347"/>
            <a:ext cx="8851352" cy="40273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/>
              <a:t>При планировании дентальной имплантации необходима </a:t>
            </a:r>
            <a:r>
              <a:rPr lang="ru-RU" sz="3200" b="1" dirty="0">
                <a:solidFill>
                  <a:srgbClr val="FF0000"/>
                </a:solidFill>
              </a:rPr>
              <a:t>комплексная оценка состояния костной ткани в области имплантации</a:t>
            </a:r>
            <a:r>
              <a:rPr lang="ru-RU" sz="3200" dirty="0"/>
              <a:t>. Это важно для прогнозирования стабильности имплантатов и профилактики негативных последствий, связанных с неадекватным выбором тактики и стратегии ортопедического лечения пациента с использованием имплантатов.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758722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FF40C6-0144-4BF9-A90C-64681EB4F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950" y="552450"/>
            <a:ext cx="9906000" cy="6019800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3200" b="1" i="1" dirty="0"/>
              <a:t>Частотно-резонансное тестирование </a:t>
            </a:r>
            <a:r>
              <a:rPr lang="ru-RU" sz="3200" b="1" dirty="0"/>
              <a:t>внутрикостных имплантатов -</a:t>
            </a:r>
            <a:r>
              <a:rPr lang="ru-RU" sz="3200" dirty="0"/>
              <a:t> оптимальный метод функциональной оценки стабильности имплантатов в диагностических и прогностических целях. </a:t>
            </a:r>
          </a:p>
          <a:p>
            <a:pPr marL="0" indent="457200">
              <a:buNone/>
            </a:pPr>
            <a:r>
              <a:rPr lang="ru-RU" sz="3200" b="1" i="1" dirty="0"/>
              <a:t>Его применение требует адаптации прибора «</a:t>
            </a:r>
            <a:r>
              <a:rPr lang="ru-RU" sz="3200" b="1" i="1" dirty="0" err="1"/>
              <a:t>Osstell</a:t>
            </a:r>
            <a:r>
              <a:rPr lang="ru-RU" sz="3200" b="1" i="1" dirty="0"/>
              <a:t> </a:t>
            </a:r>
            <a:r>
              <a:rPr lang="ru-RU" sz="3200" b="1" i="1" dirty="0" err="1"/>
              <a:t>mentor</a:t>
            </a:r>
            <a:r>
              <a:rPr lang="ru-RU" sz="3200" dirty="0"/>
              <a:t>» к конкретной системе имплантатов и снятия протезной конструкции, фиксируемой к имплантатам винтами или цементом для временной фиксации.</a:t>
            </a:r>
          </a:p>
        </p:txBody>
      </p:sp>
    </p:spTree>
    <p:extLst>
      <p:ext uri="{BB962C8B-B14F-4D97-AF65-F5344CB8AC3E}">
        <p14:creationId xmlns:p14="http://schemas.microsoft.com/office/powerpoint/2010/main" val="340059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3842A-D1FD-41B5-B5FC-DE6301C6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4275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связи с этим требуется интеграция всех известных методов оценки как состояния костной ткани в области имплантации, так и стабильности имплантата на всех этапах контроля:</a:t>
            </a:r>
            <a:b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F1C81D-4D9B-41F9-B0AF-E48C0DC6C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•  до и в момент операции имплантации;</a:t>
            </a:r>
          </a:p>
          <a:p>
            <a:pPr marL="0" indent="0">
              <a:buNone/>
            </a:pPr>
            <a:r>
              <a:rPr lang="ru-RU" sz="2800" dirty="0"/>
              <a:t>•  в процессе заживления и </a:t>
            </a:r>
            <a:r>
              <a:rPr lang="ru-RU" sz="2800" dirty="0" err="1"/>
              <a:t>остеоинтеграции</a:t>
            </a:r>
            <a:r>
              <a:rPr lang="ru-RU" sz="2800" dirty="0"/>
              <a:t> имплантата;</a:t>
            </a:r>
          </a:p>
          <a:p>
            <a:pPr marL="0" indent="0">
              <a:buNone/>
            </a:pPr>
            <a:r>
              <a:rPr lang="ru-RU" sz="2800" dirty="0"/>
              <a:t>•  на момент начала протезирования;</a:t>
            </a:r>
          </a:p>
          <a:p>
            <a:pPr marL="0" indent="0">
              <a:buNone/>
            </a:pPr>
            <a:r>
              <a:rPr lang="ru-RU" sz="2800" dirty="0"/>
              <a:t>•  при диспансерных осмотрах после окончания протезирования.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2897036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BC1ABD3-9518-4E00-B111-7B3DEDCEE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7450" y="247650"/>
            <a:ext cx="9047162" cy="5663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При планировании и последующем проведении имплантации с изготовлением </a:t>
            </a:r>
            <a:r>
              <a:rPr lang="ru-RU" sz="2800" b="1" dirty="0" err="1"/>
              <a:t>супраконструкции</a:t>
            </a:r>
            <a:r>
              <a:rPr lang="ru-RU" sz="2800" b="1" dirty="0"/>
              <a:t> клиническое обследование полости рта проводят по общепринятой методике выполняют:</a:t>
            </a:r>
          </a:p>
          <a:p>
            <a:r>
              <a:rPr lang="ru-RU" sz="2800" dirty="0"/>
              <a:t> классическое инструментальное обследование, </a:t>
            </a:r>
          </a:p>
          <a:p>
            <a:r>
              <a:rPr lang="ru-RU" sz="2800" dirty="0"/>
              <a:t>заполняют зубную формулу, </a:t>
            </a:r>
          </a:p>
          <a:p>
            <a:r>
              <a:rPr lang="ru-RU" sz="2800" dirty="0"/>
              <a:t>оценивают </a:t>
            </a:r>
            <a:r>
              <a:rPr lang="ru-RU" sz="2800" dirty="0" err="1"/>
              <a:t>одонтопародонтограммы</a:t>
            </a:r>
            <a:r>
              <a:rPr lang="ru-RU" sz="2800" dirty="0"/>
              <a:t> и разработанную карту оценки состояния имплантатов</a:t>
            </a:r>
          </a:p>
        </p:txBody>
      </p:sp>
    </p:spTree>
    <p:extLst>
      <p:ext uri="{BB962C8B-B14F-4D97-AF65-F5344CB8AC3E}">
        <p14:creationId xmlns:p14="http://schemas.microsoft.com/office/powerpoint/2010/main" val="2119166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CF6322-EC28-4F80-B3DE-8FA444E33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Глубину зубодесневого пространства можно определить с помощью: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A39792-FAEC-48D8-BE75-BF2C6158F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2695" y="1905000"/>
            <a:ext cx="10142807" cy="4328890"/>
          </a:xfrm>
        </p:spPr>
        <p:txBody>
          <a:bodyPr>
            <a:normAutofit/>
          </a:bodyPr>
          <a:lstStyle/>
          <a:p>
            <a:r>
              <a:rPr lang="ru-RU" sz="3200" dirty="0"/>
              <a:t>компьютеризированной системы прибора «</a:t>
            </a:r>
            <a:r>
              <a:rPr lang="ru-RU" sz="3200" dirty="0" err="1"/>
              <a:t>Florida</a:t>
            </a:r>
            <a:r>
              <a:rPr lang="ru-RU" sz="3200" dirty="0"/>
              <a:t> </a:t>
            </a:r>
            <a:r>
              <a:rPr lang="ru-RU" sz="3200" dirty="0" err="1"/>
              <a:t>Proub</a:t>
            </a:r>
            <a:r>
              <a:rPr lang="ru-RU" sz="3200" dirty="0"/>
              <a:t>» (CША), </a:t>
            </a:r>
          </a:p>
          <a:p>
            <a:r>
              <a:rPr lang="ru-RU" sz="3200" dirty="0"/>
              <a:t>гигиенических и </a:t>
            </a:r>
            <a:r>
              <a:rPr lang="ru-RU" sz="3200" dirty="0" err="1"/>
              <a:t>пародонтологических</a:t>
            </a:r>
            <a:r>
              <a:rPr lang="ru-RU" sz="3200" dirty="0"/>
              <a:t> индексов: индекс гингивита </a:t>
            </a:r>
            <a:r>
              <a:rPr lang="ru-RU" sz="3200" dirty="0" err="1"/>
              <a:t>Sillness-Loe</a:t>
            </a:r>
            <a:r>
              <a:rPr lang="ru-RU" sz="3200" dirty="0"/>
              <a:t>, индекс гигиены </a:t>
            </a:r>
            <a:r>
              <a:rPr lang="ru-RU" sz="3200" dirty="0" err="1"/>
              <a:t>Green-Vermillion</a:t>
            </a:r>
            <a:r>
              <a:rPr lang="ru-RU" sz="3200" dirty="0"/>
              <a:t> (OHI-S). </a:t>
            </a:r>
          </a:p>
          <a:p>
            <a:pPr marL="0" indent="0">
              <a:buNone/>
            </a:pPr>
            <a:r>
              <a:rPr lang="ru-RU" sz="3200" dirty="0"/>
              <a:t>При контроле </a:t>
            </a:r>
            <a:r>
              <a:rPr lang="ru-RU" sz="3200" dirty="0" err="1"/>
              <a:t>окклюзионных</a:t>
            </a:r>
            <a:r>
              <a:rPr lang="ru-RU" sz="3200" dirty="0"/>
              <a:t> взаимоотношений заполняют </a:t>
            </a:r>
            <a:r>
              <a:rPr lang="ru-RU" sz="3200" b="1" dirty="0" err="1">
                <a:solidFill>
                  <a:srgbClr val="FF0000"/>
                </a:solidFill>
              </a:rPr>
              <a:t>окклюзиограмму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712040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1698</TotalTime>
  <Words>2746</Words>
  <Application>Microsoft Office PowerPoint</Application>
  <PresentationFormat>Широкоэкранный</PresentationFormat>
  <Paragraphs>112</Paragraphs>
  <Slides>60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4" baseType="lpstr">
      <vt:lpstr>Arial</vt:lpstr>
      <vt:lpstr>Century Gothic</vt:lpstr>
      <vt:lpstr>Wingdings 3</vt:lpstr>
      <vt:lpstr>Легкий дым</vt:lpstr>
      <vt:lpstr>СОВРЕМЕННЫЕ МЕТОДЫ КЛИНИЧЕСКОЙ И АППАРАТУРНОЙ ОЦЕНКИ ВНУТРИКОСТНЫХ ДЕНТАЛЬНЫХ ИМПЛАНТАТОВ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связи с этим требуется интеграция всех известных методов оценки как состояния костной ткани в области имплантации, так и стабильности имплантата на всех этапах контроля: </vt:lpstr>
      <vt:lpstr>Презентация PowerPoint</vt:lpstr>
      <vt:lpstr>Глубину зубодесневого пространства можно определить с помощью: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эффективности по Smith-Zarb. </vt:lpstr>
      <vt:lpstr>Показатель функционирования имплантатов по М.З Миргазизову включает несколько критериев: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Учитывая все вышеизложенное, исходными диагностическими признаками, позволяющими прогнозировать возможную несостоятельность имплантатов, можно считать: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МЕТОДЫ КЛИНИЧЕСКОЙ И АППАРАТУРНОЙ ОЦЕНКИ ВНУТРИКОСТНЫХ ДЕНТАЛЬНЫХ ИМПЛАНТАТОВ </dc:title>
  <dc:creator>User</dc:creator>
  <cp:lastModifiedBy>User</cp:lastModifiedBy>
  <cp:revision>10</cp:revision>
  <dcterms:created xsi:type="dcterms:W3CDTF">2020-04-04T07:35:20Z</dcterms:created>
  <dcterms:modified xsi:type="dcterms:W3CDTF">2020-04-05T11:54:05Z</dcterms:modified>
</cp:coreProperties>
</file>